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10"/>
  </p:normalViewPr>
  <p:slideViewPr>
    <p:cSldViewPr snapToGrid="0" snapToObjects="1">
      <p:cViewPr varScale="1">
        <p:scale>
          <a:sx n="129" d="100"/>
          <a:sy n="129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504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38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7432"/>
            <a:ext cx="914400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365760"/>
            <a:ext cx="822960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NIGERIA–KENYA JOINT</a:t>
            </a:r>
            <a:endParaRPr lang="en-US" sz="30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TRADE &amp; INVESTMENT MISSION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Nairobi  •  19–27 November 2026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3200400" y="3383280"/>
            <a:ext cx="274320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356616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Preview for the NIKCCIMA Formal Launch &amp; Business Forum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October 2026  •  Abuja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" y="457200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Convened by NIKCCIMA  •  In partnership with the High Commission of Kenya in Nigeria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0" y="5116068"/>
            <a:ext cx="914400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MISSION  •  WHY NOW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From Launch to Action in the Same Quarter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143000"/>
            <a:ext cx="201168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417320"/>
            <a:ext cx="8046720" cy="1051560"/>
          </a:xfrm>
          <a:prstGeom prst="roundRect">
            <a:avLst>
              <a:gd name="adj" fmla="val 6957"/>
            </a:avLst>
          </a:prstGeom>
          <a:solidFill>
            <a:srgbClr val="F5F0E8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1417320"/>
            <a:ext cx="109728" cy="10515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554480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Political Momentum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1856232"/>
            <a:ext cx="7498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launched today, 8 October 2026, jointly hosted with the High Commission of Kenya. This mission converts that launch into a dated, structured programme in Nairobi within six weeks.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2560320"/>
            <a:ext cx="8046720" cy="1051560"/>
          </a:xfrm>
          <a:prstGeom prst="roundRect">
            <a:avLst>
              <a:gd name="adj" fmla="val 6957"/>
            </a:avLst>
          </a:prstGeom>
          <a:solidFill>
            <a:srgbClr val="F5F0E8"/>
          </a:solidFill>
          <a:ln/>
        </p:spPr>
      </p:sp>
      <p:sp>
        <p:nvSpPr>
          <p:cNvPr id="10" name="Shape 8"/>
          <p:cNvSpPr/>
          <p:nvPr/>
        </p:nvSpPr>
        <p:spPr>
          <a:xfrm>
            <a:off x="548640" y="2560320"/>
            <a:ext cx="109728" cy="10515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697480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AfCFTA Reality Check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2999232"/>
            <a:ext cx="7498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Tariff schedules are agreed. What still slows Nigeria–Kenya trade are NTBs, logistics gaps, standards misalignment and information asymmetry. This mission attacks those barriers by name.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3703320"/>
            <a:ext cx="8046720" cy="1051560"/>
          </a:xfrm>
          <a:prstGeom prst="roundRect">
            <a:avLst>
              <a:gd name="adj" fmla="val 6957"/>
            </a:avLst>
          </a:prstGeom>
          <a:solidFill>
            <a:srgbClr val="F5F0E8"/>
          </a:solidFill>
          <a:ln/>
        </p:spPr>
      </p:sp>
      <p:sp>
        <p:nvSpPr>
          <p:cNvPr id="14" name="Shape 12"/>
          <p:cNvSpPr/>
          <p:nvPr/>
        </p:nvSpPr>
        <p:spPr>
          <a:xfrm>
            <a:off x="548640" y="3703320"/>
            <a:ext cx="109728" cy="10515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" y="3840480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Complementary Strengths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68680" y="4142232"/>
            <a:ext cx="7498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Nigeria: scale, agro-processing, creative economy, inland waterways.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Kenya: logistics gateway, tea/coffee/dairy value chains, innovation hubs, blue-economy architecture.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 OBJECTIVES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Six Clear Outcomes by End-2026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201168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37160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84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34440" y="1371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political momentum into recorded trade, investment, youth-enterprise and blue-economy commitments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709160" y="137160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84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394960" y="1371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structured B2B matchmaking in five priority sectors: tea/coffee, dairy, agro-commodities, textiles, logistics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251460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84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234440" y="2514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GEN2036 XHub as a standing platform for African women and youth entrepreneurship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709160" y="251460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84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394960" y="2514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institutional engagement on inland-waterways and maritime revenue optimisation (Kogi State roundtable)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365760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84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34440" y="3657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and begin strategize for the phased dismantling of the non-tariff barriers that still slow the corridor despite AfCFTA tariffs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709160" y="365760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84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06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394960" y="365760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a joint post-mission report by NIKCCIMA and both High Commissions with named next-step owners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ARCHITECTURE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Three Tracks  •  Six Core Activity Days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01168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11480" y="1280160"/>
            <a:ext cx="2743200" cy="3383280"/>
          </a:xfrm>
          <a:prstGeom prst="roundRect">
            <a:avLst>
              <a:gd name="adj" fmla="val 3333"/>
            </a:avLst>
          </a:prstGeom>
          <a:solidFill>
            <a:srgbClr val="F5F0E8"/>
          </a:solidFill>
          <a:ln/>
        </p:spPr>
      </p:sp>
      <p:sp>
        <p:nvSpPr>
          <p:cNvPr id="6" name="Shape 4"/>
          <p:cNvSpPr/>
          <p:nvPr/>
        </p:nvSpPr>
        <p:spPr>
          <a:xfrm>
            <a:off x="411480" y="1280160"/>
            <a:ext cx="2743200" cy="109728"/>
          </a:xfrm>
          <a:prstGeom prst="roundRect">
            <a:avLst>
              <a:gd name="adj" fmla="val 41667"/>
            </a:avLst>
          </a:prstGeom>
          <a:solidFill>
            <a:srgbClr val="C9A84C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1554480"/>
            <a:ext cx="640080" cy="6400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233172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Trade &amp; Investment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Business Forum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30175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Friday 20 November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94360" y="338328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briefings + structured B2B matchmaking in tea/coffee, dairy &amp; livestock, agro-commodities, textiles and logistics. Explicit NTB discussion in every session.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291840" y="1280160"/>
            <a:ext cx="2743200" cy="3383280"/>
          </a:xfrm>
          <a:prstGeom prst="roundRect">
            <a:avLst>
              <a:gd name="adj" fmla="val 3333"/>
            </a:avLst>
          </a:prstGeom>
          <a:solidFill>
            <a:srgbClr val="F5F0E8"/>
          </a:solidFill>
          <a:ln/>
        </p:spPr>
      </p:sp>
      <p:sp>
        <p:nvSpPr>
          <p:cNvPr id="12" name="Shape 9"/>
          <p:cNvSpPr/>
          <p:nvPr/>
        </p:nvSpPr>
        <p:spPr>
          <a:xfrm>
            <a:off x="3291840" y="1280160"/>
            <a:ext cx="2743200" cy="109728"/>
          </a:xfrm>
          <a:prstGeom prst="roundRect">
            <a:avLst>
              <a:gd name="adj" fmla="val 41667"/>
            </a:avLst>
          </a:prstGeom>
          <a:solidFill>
            <a:srgbClr val="C9A84C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80" y="1554480"/>
            <a:ext cx="640080" cy="6400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29000" y="233172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Blue Economy &amp;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Inland Waterways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3429000" y="30175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Mon–Tue 23–24 November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3474720" y="338328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G2G roundtable, Kenya Revenue Authority &amp; Fisheries technical session, fishing-cluster field visit. Commitments on revenue optimisation and the Kogi State continental roundtable.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6172200" y="1280160"/>
            <a:ext cx="2743200" cy="3383280"/>
          </a:xfrm>
          <a:prstGeom prst="roundRect">
            <a:avLst>
              <a:gd name="adj" fmla="val 3333"/>
            </a:avLst>
          </a:prstGeom>
          <a:solidFill>
            <a:srgbClr val="F5F0E8"/>
          </a:solidFill>
          <a:ln/>
        </p:spPr>
      </p:sp>
      <p:sp>
        <p:nvSpPr>
          <p:cNvPr id="18" name="Shape 14"/>
          <p:cNvSpPr/>
          <p:nvPr/>
        </p:nvSpPr>
        <p:spPr>
          <a:xfrm>
            <a:off x="6172200" y="1280160"/>
            <a:ext cx="2743200" cy="109728"/>
          </a:xfrm>
          <a:prstGeom prst="roundRect">
            <a:avLst>
              <a:gd name="adj" fmla="val 41667"/>
            </a:avLst>
          </a:prstGeom>
          <a:solidFill>
            <a:srgbClr val="C9A84C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8040" y="1554480"/>
            <a:ext cx="640080" cy="64008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309360" y="2331720"/>
            <a:ext cx="24688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Women &amp; Youth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Entrepreneurship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6309360" y="3017520"/>
            <a:ext cx="2468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Thu–Fri 26–27 November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6355080" y="338328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Masterclasses, Techub visits, pitch sessions, creative-economy premiere and the formal launch of the GEN2036 XHub with founding Nigerian–Kenyan cohort.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NINE DAYS AT A GLANCE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Arrival + Six Core Days + Closing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01168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20040" y="1325880"/>
            <a:ext cx="1143000" cy="3200400"/>
          </a:xfrm>
          <a:prstGeom prst="roundRect">
            <a:avLst>
              <a:gd name="adj" fmla="val 6400"/>
            </a:avLst>
          </a:prstGeom>
          <a:solidFill>
            <a:srgbClr val="0C3823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1508760"/>
            <a:ext cx="1143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84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20040" y="1920240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65760" y="2377440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Arrival &amp;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Opening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65760" y="338328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Courtesy calls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554480" y="1325880"/>
            <a:ext cx="1143000" cy="3200400"/>
          </a:xfrm>
          <a:prstGeom prst="roundRect">
            <a:avLst>
              <a:gd name="adj" fmla="val 6400"/>
            </a:avLst>
          </a:prstGeom>
          <a:solidFill>
            <a:srgbClr val="F5F0E8"/>
          </a:solidFill>
          <a:ln/>
        </p:spPr>
      </p:sp>
      <p:sp>
        <p:nvSpPr>
          <p:cNvPr id="11" name="Text 9"/>
          <p:cNvSpPr/>
          <p:nvPr/>
        </p:nvSpPr>
        <p:spPr>
          <a:xfrm>
            <a:off x="1554480" y="1508760"/>
            <a:ext cx="1143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554480" y="1920240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600200" y="2377440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Business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Forum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600200" y="338328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+ NTBs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2788920" y="1325880"/>
            <a:ext cx="1143000" cy="3200400"/>
          </a:xfrm>
          <a:prstGeom prst="roundRect">
            <a:avLst>
              <a:gd name="adj" fmla="val 6400"/>
            </a:avLst>
          </a:prstGeom>
          <a:solidFill>
            <a:srgbClr val="F5F0E8"/>
          </a:solidFill>
          <a:ln/>
        </p:spPr>
      </p:sp>
      <p:sp>
        <p:nvSpPr>
          <p:cNvPr id="16" name="Text 14"/>
          <p:cNvSpPr/>
          <p:nvPr/>
        </p:nvSpPr>
        <p:spPr>
          <a:xfrm>
            <a:off x="2788920" y="1508760"/>
            <a:ext cx="1143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21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788920" y="1920240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2834640" y="2377440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Guided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Safari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834640" y="338328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Informal networking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023360" y="1325880"/>
            <a:ext cx="1143000" cy="3200400"/>
          </a:xfrm>
          <a:prstGeom prst="roundRect">
            <a:avLst>
              <a:gd name="adj" fmla="val 6400"/>
            </a:avLst>
          </a:prstGeom>
          <a:solidFill>
            <a:srgbClr val="F5F0E8"/>
          </a:solidFill>
          <a:ln/>
        </p:spPr>
      </p:sp>
      <p:sp>
        <p:nvSpPr>
          <p:cNvPr id="21" name="Text 19"/>
          <p:cNvSpPr/>
          <p:nvPr/>
        </p:nvSpPr>
        <p:spPr>
          <a:xfrm>
            <a:off x="4023360" y="1508760"/>
            <a:ext cx="1143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023360" y="1920240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069080" y="2377440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069080" y="338328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programming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257800" y="1325880"/>
            <a:ext cx="1143000" cy="3200400"/>
          </a:xfrm>
          <a:prstGeom prst="roundRect">
            <a:avLst>
              <a:gd name="adj" fmla="val 6400"/>
            </a:avLst>
          </a:prstGeom>
          <a:solidFill>
            <a:srgbClr val="F5F0E8"/>
          </a:solidFill>
          <a:ln/>
        </p:spPr>
      </p:sp>
      <p:sp>
        <p:nvSpPr>
          <p:cNvPr id="26" name="Text 24"/>
          <p:cNvSpPr/>
          <p:nvPr/>
        </p:nvSpPr>
        <p:spPr>
          <a:xfrm>
            <a:off x="5257800" y="1508760"/>
            <a:ext cx="1143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23–24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257800" y="1920240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Mon–Tue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303520" y="2377440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Blue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Economy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303520" y="338328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G2G + field visit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492240" y="1325880"/>
            <a:ext cx="1143000" cy="3200400"/>
          </a:xfrm>
          <a:prstGeom prst="roundRect">
            <a:avLst>
              <a:gd name="adj" fmla="val 6400"/>
            </a:avLst>
          </a:prstGeom>
          <a:solidFill>
            <a:srgbClr val="F5F0E8"/>
          </a:solidFill>
          <a:ln/>
        </p:spPr>
      </p:sp>
      <p:sp>
        <p:nvSpPr>
          <p:cNvPr id="31" name="Text 29"/>
          <p:cNvSpPr/>
          <p:nvPr/>
        </p:nvSpPr>
        <p:spPr>
          <a:xfrm>
            <a:off x="6492240" y="1508760"/>
            <a:ext cx="1143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492240" y="1920240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537960" y="2377440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Buffer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537960" y="338328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bilaterals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7726680" y="1325880"/>
            <a:ext cx="1143000" cy="3200400"/>
          </a:xfrm>
          <a:prstGeom prst="roundRect">
            <a:avLst>
              <a:gd name="adj" fmla="val 6400"/>
            </a:avLst>
          </a:prstGeom>
          <a:solidFill>
            <a:srgbClr val="0C3823"/>
          </a:solidFill>
          <a:ln/>
        </p:spPr>
      </p:sp>
      <p:sp>
        <p:nvSpPr>
          <p:cNvPr id="36" name="Text 34"/>
          <p:cNvSpPr/>
          <p:nvPr/>
        </p:nvSpPr>
        <p:spPr>
          <a:xfrm>
            <a:off x="7726680" y="1508760"/>
            <a:ext cx="1143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C9A84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26–27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7726680" y="1920240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Thu–Fri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7772400" y="2377440"/>
            <a:ext cx="1051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Women &amp;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Youth + Close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7772400" y="338328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GEN2036 launch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LOGIC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the Programme Is Sequenced This Way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201168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3716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Business Forum first (Fri)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02920" y="173736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Weekday access to trade-promotion agencies and sector associations. NTB discussion happens while officials are available.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800600" y="13716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Safari on Saturday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00600" y="173736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post-forum informal networking. Weekend tourism assets operate optimally; no ministerial diaries disrupted.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25146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Blue Economy mid-week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2920" y="288036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G2G and revenue-authority sessions require open government offices. Field visit follows technical briefings.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800600" y="25146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Women &amp; Youth on Thu–Fri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00600" y="288036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Climactic placement: masterclasses/creative economy premiere → pitches → GEN2036 XHub launch → formal closing. Energy peaks at the end.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02920" y="36576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Rest + buffer days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2920" y="402336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full rest day and one buffer day protect delegate freshness across nine calendar days.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00600" y="365760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track closes with owners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00600" y="402336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communiqué without named next-step owners. Joint post-mission report locks accountability.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OUTCOMES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Short-Term by End-2026  •  Medium-Term through 2027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01168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28016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F5F0E8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463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SHORT-TERM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17830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By 31 December 2026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1945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40–60 documented B2B/G2B conversations with named next-step owners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26517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GEN2036 XHub formally launched with founding Nigerian–Kenyan youth cohort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" y="31089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Recorded commitments on blue-economy revenue cooperation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35661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Early movement on Kogi State continental roundtable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" y="40233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Joint post-mission report issued by NIKCCIMA + both High Commissions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63440" y="1280160"/>
            <a:ext cx="4023360" cy="3383280"/>
          </a:xfrm>
          <a:prstGeom prst="roundRect">
            <a:avLst>
              <a:gd name="adj" fmla="val 2703"/>
            </a:avLst>
          </a:prstGeom>
          <a:solidFill>
            <a:srgbClr val="0C3823"/>
          </a:solidFill>
          <a:ln/>
        </p:spPr>
      </p:sp>
      <p:sp>
        <p:nvSpPr>
          <p:cNvPr id="14" name="Text 12"/>
          <p:cNvSpPr/>
          <p:nvPr/>
        </p:nvSpPr>
        <p:spPr>
          <a:xfrm>
            <a:off x="4846320" y="1463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MEDIUM-TERM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46320" y="17830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Through 2027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846320" y="21945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Measurable rise in bilateral trade enquiries and first pilot shipments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846320" y="26517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Reciprocal Kenyan private-sector visit to Nigeria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846320" y="31089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Operational working groups on tea/coffee, dairy and blue-economy revenue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846320" y="35661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GEN2036 alumni embedded in continental investor circuits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846320" y="40233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NIKCCIMA institutionalised as standing corridor interface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WHAT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Clear Roles  •  Shared Ownership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01168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280160"/>
            <a:ext cx="8138160" cy="777240"/>
          </a:xfrm>
          <a:prstGeom prst="roundRect">
            <a:avLst>
              <a:gd name="adj" fmla="val 9412"/>
            </a:avLst>
          </a:prstGeom>
          <a:solidFill>
            <a:srgbClr val="F5F0E8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389888"/>
            <a:ext cx="7680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NIKCCIMA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1664208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design, private-sector mobilisation, B2B facilitation, documentation and post-mission follow-up.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2148840"/>
            <a:ext cx="8138160" cy="777240"/>
          </a:xfrm>
          <a:prstGeom prst="roundRect">
            <a:avLst>
              <a:gd name="adj" fmla="val 9412"/>
            </a:avLst>
          </a:prstGeom>
          <a:solidFill>
            <a:srgbClr val="F5F0E8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2258568"/>
            <a:ext cx="7680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High Commission of Kenya in Nigeria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2532888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Political endorsement, high-level invitations, protocol guidance and co-branding of launch and mission.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02920" y="3017520"/>
            <a:ext cx="8138160" cy="777240"/>
          </a:xfrm>
          <a:prstGeom prst="roundRect">
            <a:avLst>
              <a:gd name="adj" fmla="val 9412"/>
            </a:avLst>
          </a:prstGeom>
          <a:solidFill>
            <a:srgbClr val="F5F0E8"/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3127248"/>
            <a:ext cx="7680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High Commission of Nigeria in Kenya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31520" y="3401568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Host-country liaison, ministry scheduling, visa facilitation support and on-ground protocol.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02920" y="3886200"/>
            <a:ext cx="8138160" cy="777240"/>
          </a:xfrm>
          <a:prstGeom prst="roundRect">
            <a:avLst>
              <a:gd name="adj" fmla="val 9412"/>
            </a:avLst>
          </a:prstGeom>
          <a:solidFill>
            <a:srgbClr val="F5F0E8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3995928"/>
            <a:ext cx="7680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Kenyan Host Ministries &amp; Agencies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31520" y="4270248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briefings, site access, institutional commitments on blue economy and trade.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YOUR PLACE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Delegate Packages &amp; Sponsorship Tiers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005840"/>
            <a:ext cx="201168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280160"/>
            <a:ext cx="4023360" cy="3291840"/>
          </a:xfrm>
          <a:prstGeom prst="roundRect">
            <a:avLst>
              <a:gd name="adj" fmla="val 2778"/>
            </a:avLst>
          </a:prstGeom>
          <a:solidFill>
            <a:srgbClr val="0C3823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463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DELEGATE PACKAGE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18745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₦3.2m – ₦3.8m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40080" y="23317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delegate  •  all-inclusive in-country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686547"/>
            <a:ext cx="3657600" cy="175922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facilitation, meeting access, site visits, materials, local programme transport, networking sessions and closing dinner.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airfare, hotel, visas and personal expenses excluded.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Early-bird &amp; group discounts 8–10%. Special youth/women rate available.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663440" y="1280160"/>
            <a:ext cx="4023360" cy="3291840"/>
          </a:xfrm>
          <a:prstGeom prst="roundRect">
            <a:avLst>
              <a:gd name="adj" fmla="val 2778"/>
            </a:avLst>
          </a:prstGeom>
          <a:solidFill>
            <a:srgbClr val="F5F0E8"/>
          </a:solidFill>
          <a:ln/>
        </p:spPr>
      </p:sp>
      <p:sp>
        <p:nvSpPr>
          <p:cNvPr id="11" name="Text 9"/>
          <p:cNvSpPr/>
          <p:nvPr/>
        </p:nvSpPr>
        <p:spPr>
          <a:xfrm>
            <a:off x="4846320" y="14630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SPONSORSHIP TIERS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846320" y="192024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Platinum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217920" y="192024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₦15m+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46320" y="214884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Headline branding + keynote + 3 passes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46320" y="251460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Gold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217920" y="251460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₦8–15m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46320" y="274320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Forum branding + speaking slot + 2 passes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846320" y="310896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Silver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17920" y="310896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₦3–8m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46320" y="333756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branding + 1 pass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846320" y="370332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823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Session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217920" y="370332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negotiation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846320" y="393192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rights for one session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C38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7432"/>
            <a:ext cx="914400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91440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2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OPERATIONAL BRIDGE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463040"/>
            <a:ext cx="76809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From today’s launch in Abuja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 a working corridor in Nairobi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and a multi-year West–East programme.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200400" y="2926080"/>
            <a:ext cx="274320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320040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your delegate seat  •  Early-bird closes 31 October 2026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374904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delegates@nikccima.com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•  </a:t>
            </a:r>
            <a:r>
              <a:rPr lang="en-US" sz="14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www.nikccima.com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Global Secretariat  •  Abuja &amp; Nairobi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466344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A7F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Ref: NIKCCIMA/KHC/JTIM/2026/05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0" y="5116068"/>
            <a:ext cx="9144000" cy="0"/>
          </a:xfrm>
          <a:prstGeom prst="line">
            <a:avLst/>
          </a:prstGeom>
          <a:noFill/>
          <a:ln w="9525">
            <a:solidFill>
              <a:srgbClr val="C9A84C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954</Words>
  <Application>Microsoft Macintosh PowerPoint</Application>
  <PresentationFormat>On-screen Show (16:9)</PresentationFormat>
  <Paragraphs>160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Nigeria–Kenya Joint Trade &amp; Investment Mission – Nairobi 19–27 November 2026</dc:title>
  <dc:subject>Preview pitch for NIKCCIMA Launch Forum, 8 October 2026</dc:subject>
  <dc:creator>NIKCCIMA Global Secretariat</dc:creator>
  <cp:lastModifiedBy>Microsoft Office User</cp:lastModifiedBy>
  <cp:revision>3</cp:revision>
  <dcterms:created xsi:type="dcterms:W3CDTF">2026-10-04T08:17:13Z</dcterms:created>
  <dcterms:modified xsi:type="dcterms:W3CDTF">2026-10-04T08:30:40Z</dcterms:modified>
</cp:coreProperties>
</file>