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0493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28016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NIGERIA–KENYA CHAMBER OF COMMERCE,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INDUSTRY, MINES AND AGRICULTURE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114800" y="2468880"/>
            <a:ext cx="3931920" cy="45719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30175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Maiden Business Forum &amp; Formal Launch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548640" y="35204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8C5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Africa’s Most Trusted Bilateral Gateway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E8C5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Trade, Investment &amp; Corridor Growth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438912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October 2026  ·  Chelsea Hotel, Central Area, Abuja  ·  Hybrid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493776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Arc Roberts M. </a:t>
            </a:r>
            <a:r>
              <a:rPr lang="en-US" sz="1200" dirty="0" err="1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Achanya</a:t>
            </a: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PhD -Global President , Global Secretariat Abuja, Nigeria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5760" y="6583680"/>
            <a:ext cx="11430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 ·  Facilitate  ·  Finance  ·  Trade  ·  Grow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AGENDA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57200" y="64008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FOURTEEN SLIDES  ·  SIX CORE SECTIONS + PROGRAMME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097280"/>
            <a:ext cx="112471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7200" y="1097280"/>
            <a:ext cx="109728" cy="6858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12344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5C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554480" y="120700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54480" y="148132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· Justification · Vision &amp; Mission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1874520"/>
            <a:ext cx="112471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1874520"/>
            <a:ext cx="109728" cy="6858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7240" y="20116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5C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554480" y="19842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Proposition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54480" y="225856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NIKCCIMA delivers for members &amp; stakeholders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2651760"/>
            <a:ext cx="112471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" y="2651760"/>
            <a:ext cx="109728" cy="6858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27889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5C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276148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&amp; Opportunity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554480" y="303580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Comparative advantage · Trade opportunities · Corridors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3429000"/>
            <a:ext cx="112471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57200" y="3429000"/>
            <a:ext cx="109728" cy="6858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3566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5C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353872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AfCFTA &amp; Trade Facilitation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54480" y="381304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Ease of trade · Goods &amp; services · Challenges &amp; pathway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57200" y="4206240"/>
            <a:ext cx="112471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57200" y="4206240"/>
            <a:ext cx="109728" cy="6858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7240" y="434340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5C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1554480" y="431596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2026–2031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554480" y="459028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plan · Trade mission · High Commission synergy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57200" y="4983480"/>
            <a:ext cx="112471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57200" y="4983480"/>
            <a:ext cx="109728" cy="6858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7724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5C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00" dirty="0"/>
          </a:p>
        </p:txBody>
      </p:sp>
      <p:sp>
        <p:nvSpPr>
          <p:cNvPr id="35" name="Text 33"/>
          <p:cNvSpPr/>
          <p:nvPr/>
        </p:nvSpPr>
        <p:spPr>
          <a:xfrm>
            <a:off x="1554480" y="509320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&amp; Join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554480" y="5367528"/>
            <a:ext cx="9144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itinerary · Membership · Call to action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WHO WE ARE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NIKCCIMA?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57200" y="100584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Nigeria–Kenya Chamber of Commerce, Industry, Mines and Agriculture Ltd/Gte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137160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private company limited by guarantee under CAMA 2020 — the institutional vehicle for structured, measurable bilateral trade and investment under the African Continental Free Trade Area.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10312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63500" dist="1905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2103120"/>
            <a:ext cx="91440" cy="13716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2331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Chamber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1520" y="27432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legal personality, one Global Secretariat, one bilateral strategy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17920" y="210312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63500" dist="1905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217920" y="2103120"/>
            <a:ext cx="91440" cy="13716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233172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National Chapters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92240" y="27432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 Chapter &amp; Kenya Chapter with reciprocal Co-Chair leadership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657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63500" dist="1905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57200" y="3657600"/>
            <a:ext cx="91440" cy="13716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1520" y="38862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Two-Key Principle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31520" y="42976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Reserved bilateral decisions require Nigerian + Kenyan institutional authority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17920" y="3657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63500" dist="1905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217920" y="3657600"/>
            <a:ext cx="91440" cy="13716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388620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One-Desk Service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492240" y="429768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receive one coordinated journey — not internal bureaucracy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WHO WE ARE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NIKCCIMA Exists — The Justification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5760" y="1097280"/>
            <a:ext cx="37033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94360" y="1325880"/>
            <a:ext cx="411480" cy="411480"/>
          </a:xfrm>
          <a:prstGeom prst="ellipse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3716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18745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Under-traded corridor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28600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Intra-African trade remains ~15–16%. Nigeria–Kenya commercial potential is far larger than current volumes.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51960" y="1097280"/>
            <a:ext cx="37033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480560" y="1325880"/>
            <a:ext cx="411480" cy="411480"/>
          </a:xfrm>
          <a:prstGeom prst="ellipse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80560" y="13716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80560" y="18745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Fragmented support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480560" y="228600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Exporters and importers face scattered information, weak matchmaking, and no single trusted bilateral desk.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138160" y="1097280"/>
            <a:ext cx="37033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366760" y="1325880"/>
            <a:ext cx="411480" cy="411480"/>
          </a:xfrm>
          <a:prstGeom prst="ellipse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66760" y="13716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366760" y="18745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AfCFTA opportunity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8366760" y="228600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of origin, tariff schedules and NTB mechanisms need a practical private-sector delivery vehicle.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65760" y="3474720"/>
            <a:ext cx="37033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94360" y="3703320"/>
            <a:ext cx="411480" cy="411480"/>
          </a:xfrm>
          <a:prstGeom prst="ellipse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94360" y="374904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94360" y="425196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deficit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94360" y="466344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First-time counterparties need verification, introductions and a neutral institutional frame.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251960" y="3474720"/>
            <a:ext cx="37033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480560" y="3703320"/>
            <a:ext cx="411480" cy="411480"/>
          </a:xfrm>
          <a:prstGeom prst="ellipse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480560" y="374904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480560" y="425196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voice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480560" y="466344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need a coherent bilateral voice to both governments and the African Union system.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8138160" y="3474720"/>
            <a:ext cx="37033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8366760" y="3703320"/>
            <a:ext cx="411480" cy="411480"/>
          </a:xfrm>
          <a:prstGeom prst="ellipse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366760" y="374904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366760" y="425196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growth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8366760" y="466344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MSMEs, women-led and youth enterprises require structured pathways into cross-border trade.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WHO WE ARE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Vision &amp; Mission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11430000" cy="1554480"/>
          </a:xfrm>
          <a:prstGeom prst="roundRect">
            <a:avLst>
              <a:gd name="adj" fmla="val 4706"/>
            </a:avLst>
          </a:prstGeom>
          <a:solidFill>
            <a:srgbClr val="0B1F3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Africa’s most trusted bilateral chamber — the practical gateway that turns the Nigeria–Kenya relationship into measurable trade, investment and corridor outcomes under AfCFTA.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278892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Chamber. Two National Chapters. One Bilateral Strategy. One Global Secretariat.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02920" y="3246120"/>
            <a:ext cx="201168" cy="20116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2004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Promote, protect and develop commerce, industry, mines and agriculture between Nigeria and Kenya.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3703320"/>
            <a:ext cx="201168" cy="20116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6576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Facilitate structured, sustainable and inclusive bilateral trade and investment.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02920" y="4160520"/>
            <a:ext cx="201168" cy="20116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1148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Operate the West–East Africa Trade Corridor as a delivery mechanism.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02920" y="4617720"/>
            <a:ext cx="201168" cy="20116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45720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MSMEs, women-led and youth enterprises in cross-border trade.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02920" y="5074920"/>
            <a:ext cx="201168" cy="20116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14400" y="50292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market-access, matchmaking, documentation, training and dispute-support services.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02920" y="5532120"/>
            <a:ext cx="201168" cy="201168"/>
          </a:xfrm>
          <a:prstGeom prst="ellipse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400" y="54864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 member views to governments and the African Union system.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·  VALUE PROPOSITION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NIKCCIMA Delivers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20040" y="105156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" y="12344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Access &amp; Intelligence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219456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Tariff, NTB, rules-of-origin guidance; sector briefs; AfCFTA translation into usable instructions.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246120" y="105156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3383280" y="12344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383280" y="1600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Matchmaking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383280" y="219456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exporter–importer matching across the corridor with counterpart Chapter verification.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172200" y="105156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09360" y="12344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309360" y="1600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Finance Pathways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309360" y="219456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Introductions to banks, guarantees, insurance and deal-room preparation (NIKCCIMA does not lend).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098280" y="105156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9235440" y="123444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235440" y="16002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&amp; Compliance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235440" y="219456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on certificates, standards, SPS/TBT and export readiness diagnostics.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20040" y="361188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57200" y="37947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457200" y="4160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Missions &amp; Events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475488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trade missions, hosted-buyer programmes and sector forums.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246120" y="361188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3383280" y="37947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3383280" y="4160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Advocacy &amp; Voice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3383280" y="475488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Collective representation to Nigerian and Kenyan governments and AU institutions.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172200" y="361188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309360" y="37947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6309360" y="4160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Platform (3.0)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6309360" y="475488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One-Desk intake, directory, leads pipeline, Impact Dashboard and member journey tracking.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9098280" y="3611880"/>
            <a:ext cx="27889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9235440" y="3794760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9235440" y="416052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Building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9235440" y="4754880"/>
            <a:ext cx="2468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Training, Academy pathways, women &amp; youth enterprise support, mentorship.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·  MARKETS &amp; OPPORTUNITY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Areas of Comparative Advantage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5760" y="1078992"/>
            <a:ext cx="5577840" cy="512064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051560"/>
            <a:ext cx="5577840" cy="50292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143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 — Supply-side strengths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17373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Oil &amp; gas, refined products, petrochemicals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221284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Solid minerals &amp; critical minerals potential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94360" y="2688336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13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Agriculture: sesame, cashew, cocoa, ginger, yam, cassava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594360" y="3163824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13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Agro-processing &amp; light manufacturing scale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594360" y="36393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Pharmaceuticals &amp; healthcare products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" y="41148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</a:t>
            </a:r>
            <a:r>
              <a:rPr lang="en-US" sz="1300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industries, Nollywood, music</a:t>
            </a:r>
            <a:endParaRPr lang="en-US" sz="1300" dirty="0">
              <a:solidFill>
                <a:srgbClr val="FF0000"/>
              </a:solidFill>
            </a:endParaRPr>
          </a:p>
        </p:txBody>
      </p:sp>
      <p:sp>
        <p:nvSpPr>
          <p:cNvPr id="16" name="Text 14"/>
          <p:cNvSpPr/>
          <p:nvPr/>
        </p:nvSpPr>
        <p:spPr>
          <a:xfrm>
            <a:off x="594360" y="459028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Large domestic market &amp; diaspora networks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5065776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Fintech &amp; digital services depth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17920" y="1051560"/>
            <a:ext cx="5577840" cy="512064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051560"/>
            <a:ext cx="5577840" cy="502920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0" y="1143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 — Demand &amp; gateway strengths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46520" y="173736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Regional distribution hub for East Africa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46520" y="221284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Tea, coffee, horticulture, cut flowers, avocado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46520" y="2688336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Dairy, livestock &amp; cold-chain capability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46520" y="3163824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Manufacturing &amp; assembly for EAC markets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446520" y="3639312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Strong logistics &amp; port connectivity (Mombasa)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46520" y="41148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Aviation gateway (JKIA) for cargo &amp; passengers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446520" y="4590288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ICT, BPO and innovation ecosystem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446520" y="5065776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Access to Uganda, Tanzania, Rwanda, DRC, Ethiopia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·  MARKETS &amp; OPPORTUNITY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Export &amp; Import Opportunities  ·  Nigeria ↔ Kenya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5577840" cy="512064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051560"/>
            <a:ext cx="5577840" cy="50292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143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NIGERIA → KENYA  (Exports)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17373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Sesame, cashew, cocoa, ginger, spices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22402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Petroleum products &amp; lubricants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40080" y="27432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Plastics, polymers, packaging materials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3246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Pharmaceuticals &amp; medical consumables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37490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Building materials &amp; steel products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42519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Automotive parts &amp; used vehicles (regulated)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" y="47548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Creative content, media &amp; entertainment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080" y="52578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 Financial &amp; digital services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217920" y="1051560"/>
            <a:ext cx="5577840" cy="512064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17920" y="1051560"/>
            <a:ext cx="5577840" cy="502920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0800" y="1143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KENYA → NIGERIA  (Exports)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492240" y="17373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Tea, coffee, horticulture, avocado, flowers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92240" y="22402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Dairy products &amp; processed foods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92240" y="27432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Textiles, apparel &amp; leather goods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92240" y="3246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Detergents, soaps &amp; personal care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6492240" y="37490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Light engineering &amp; assembly products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492240" y="42519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IT services, software &amp; BPO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92240" y="47548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Maritime, Logistics &amp; regional distribution services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92240" y="52578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 Tourism, hospitality &amp; education services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·  MARKETS &amp; OPPORTUNITY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West–East Trade Corridor &amp; Nairobi Trade Hub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370332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051560"/>
            <a:ext cx="3703320" cy="7315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32588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 Cargo Backbone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1874520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Lagos / Abuja ↔ Nairobi (JKIA) as the primary freighter and belly-cargo spine for the corridor.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51960" y="1051560"/>
            <a:ext cx="370332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251960" y="1051560"/>
            <a:ext cx="3703320" cy="7315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34840" y="132588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Cold Chain &amp; Pharma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34840" y="1874520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Temperature-controlled lanes for horticulture, dairy, vaccines and high-value agro-exports.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38160" y="1051560"/>
            <a:ext cx="370332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38160" y="1051560"/>
            <a:ext cx="3703320" cy="7315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21040" y="132588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Passenger + Trade Link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21040" y="1874520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travel, mission facilitation and sample movement integrated with cargo schedules.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65760" y="3520440"/>
            <a:ext cx="370332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65760" y="3520440"/>
            <a:ext cx="3703320" cy="7315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379476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Maritime Corridor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48640" y="4343400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 air with structured sea lanes (Lagos/Onne ↔ Mombasa) for bulk and containerised cargo.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51960" y="3520440"/>
            <a:ext cx="370332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251960" y="3520440"/>
            <a:ext cx="3703320" cy="7315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34840" y="379476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Nairobi Trade Hub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434840" y="4343400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&amp; digital presence: buyer desk, warehousing intros, B2B clinics, EAC intelligence, High Commission liaison.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138160" y="3520440"/>
            <a:ext cx="3703320" cy="224028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8138160" y="3520440"/>
            <a:ext cx="3703320" cy="73152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321040" y="3794760"/>
            <a:ext cx="3337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Metric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321040" y="4343400"/>
            <a:ext cx="3337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corridor pilot must name product, origin, destination, logistics partner and a success metric.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·  AfCFTA &amp; TRADE FACILITATION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Ease of Trade · Challenges &amp; Pathway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20040" y="1051560"/>
            <a:ext cx="3749040" cy="512064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20040" y="1051560"/>
            <a:ext cx="3749040" cy="502920"/>
          </a:xfrm>
          <a:prstGeom prst="rect">
            <a:avLst/>
          </a:prstGeom>
          <a:solidFill>
            <a:srgbClr val="B85C3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143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Challenges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17373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Non-tariff barriers (standards, SPS, documentation delays)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02920" y="23774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Limited mutual recognition of certificates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301752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Payment &amp; FX friction on first-time trades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02920" y="365760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Low awareness of AfCFTA rules of origin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2920" y="42976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Sparse direct logistics options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02920" y="49377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Information asymmetry between counterparties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251960" y="1051560"/>
            <a:ext cx="3749040" cy="512064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251960" y="1051560"/>
            <a:ext cx="3749040" cy="50292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0" y="1143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Successes &amp; Assets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34840" y="17373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Both countries are AfCFTA State Parties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34840" y="23774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Growing political will for West–East links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434840" y="301752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Existing airline connectivity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34840" y="365760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Active High Commissions in both capitals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434840" y="42976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Private sector appetite for structured deals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434840" y="49377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NIKCCIMA’s bilateral institutional frame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183880" y="1051560"/>
            <a:ext cx="3749040" cy="512064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183880" y="1051560"/>
            <a:ext cx="3749040" cy="502920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21040" y="1143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Pathway Forward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366760" y="17373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NTB file system with 5-day workaround proposals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8366760" y="237744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Rules-of-origin clinics for members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366760" y="301752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Verified counterparty directory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8366760" y="365760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Bank &amp; PAPSS settlement guidance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366760" y="429768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Joint advocacy with both High Commissions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366760" y="4937760"/>
            <a:ext cx="3383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Corridor pilots with named success metrics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·  EXECUTION 2026–2031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 Plan / Matrix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051560"/>
            <a:ext cx="109728" cy="9144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18872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(Launch)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834640" y="118872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0" y="118872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Constitution 1.1a adoption · Council seated · Sec-Gen · Digital One-Desk MVP · Founding members · Maiden Forum · First corridor pilot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205740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65760" y="2057400"/>
            <a:ext cx="109728" cy="9144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21945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834640" y="21945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Mobilise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0" y="219456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300+ verified members · Trade leads pipeline live · Nairobi Hub soft launch · First maritime advocacy roundtable · Women &amp; Youth councils active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65760" y="306324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365760" y="3063240"/>
            <a:ext cx="109728" cy="9144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32004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834640" y="32004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0" y="320040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Levels 3–5 · Invest introductions · Consolidated cargo club · NTB paid alerts · 2+ corridor products at volume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65760" y="406908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65760" y="4069080"/>
            <a:ext cx="109728" cy="9144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0080" y="420624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2029–30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2834640" y="42062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Deepen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0" y="420624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Trade Desk (human-accountable) · Multi-country EAC extensions · Full Two-Key digital workflow · Impact Report credibility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65760" y="5074920"/>
            <a:ext cx="114300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365760" y="5074920"/>
            <a:ext cx="109728" cy="91440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0080" y="52120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2031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2834640" y="521208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Institutionalise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572000" y="521208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coverage of operating costs · Independent corridor evaluation · Successor transition window under Art. 23.5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28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 ·  EXECUTION 2026–2031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502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2026 Trade Mission &amp; High Commission Synergy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65760" y="1051560"/>
            <a:ext cx="5669280" cy="512064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051560"/>
            <a:ext cx="5669280" cy="502920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14300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UPCOMING 2026 TRADE MISSION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173736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Flagship bilateral mission timed with the formal launch window.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19–27 November 2026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23774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Business delegation (Nigeria → Kenya and/or reciprocal)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94360" y="28346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Pre-matched B2B meetings on the platform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94360" y="32918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Site visits to logistics, agro and manufacturing hubs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37490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Policy roundtable with both High Commissions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" y="42062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Sector deep-dives (agro, pharma, logistics, digital)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94360" y="46634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Signing of founding member and partnership MoUs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512064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Media and Impact Dashboard launch moment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63640" y="1051560"/>
            <a:ext cx="5532120" cy="5120640"/>
          </a:xfrm>
          <a:prstGeom prst="roundRect">
            <a:avLst>
              <a:gd name="adj" fmla="val 1429"/>
            </a:avLst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263640" y="1051560"/>
            <a:ext cx="5532120" cy="502920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46520" y="114300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SYNERGY WITH HIGH COMMISSIONS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92240" y="17830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Joint trade &amp; investment promotion calendar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492240" y="22860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Visa &amp; protocol facilitation for missions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92240" y="2788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Policy dialogue channel on NTBs and market access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6492240" y="32918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Co-branded events and information sessions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492240" y="37947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Introduction of credible investors and buyers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492240" y="42976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Support for the Nairobi Trade Hub initiative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492240" y="48006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Alignment with national export promotion agencies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1828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·  PROGRAMME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3891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Maiden Business Forum Programme Itinerary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57200" y="777240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October 2026  ·  Chelsea Hotel, Central Area, Abuja  ·  Hybrid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097280"/>
            <a:ext cx="2194560" cy="43891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17043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09:00 – 09:30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560320" y="109728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0" y="117043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Arrival, registration and networking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65760" y="1600200"/>
            <a:ext cx="2194560" cy="438912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6733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09:30 – 09:40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560320" y="160020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0" y="167335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Anthems; Welcome &amp; Introduction — Director General of NIKCCIMA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2103120"/>
            <a:ext cx="2194560" cy="43891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17627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09:40 – 10:00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560320" y="210312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743200" y="217627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Vision, Mission of NIKCCIMA, progress since registration — Global President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365760" y="2606040"/>
            <a:ext cx="2194560" cy="438912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67919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 – 10:20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2560320" y="260604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43200" y="267919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Goodwill messages: Nigeria 2nd National Coordinator Secretariat; Chief Mrs Chinwe Ezenwa, Chairman, Le Look Leather World +1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65760" y="3108960"/>
            <a:ext cx="2194560" cy="43891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18211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10:20 – 10:40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2560320" y="310896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43200" y="318211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Keynote Address / Launch of NIKCCIMA — H.E. High Commissioner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65760" y="3611880"/>
            <a:ext cx="2194560" cy="438912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368503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10:40 – 11:25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560320" y="361188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43200" y="368503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Discussion: Nigeria–Kenya trade corridor — Current status, Challenges and Pathways for the future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365760" y="4114800"/>
            <a:ext cx="2194560" cy="43891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418795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11:25 – 11:30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2560320" y="411480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0" y="418795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 of Nigeria–Kenya Trade Mission (9–15 November 2026)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365760" y="4617720"/>
            <a:ext cx="2194560" cy="438912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469087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11:30 – 11:40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2560320" y="461772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743200" y="469087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 of Discussions / Next Steps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365760" y="5120640"/>
            <a:ext cx="2194560" cy="438912"/>
          </a:xfrm>
          <a:prstGeom prst="rect">
            <a:avLst/>
          </a:prstGeom>
          <a:solidFill>
            <a:srgbClr val="0D5C3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7200" y="519379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11:40 – 11:45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560320" y="512064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743200" y="519379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Awards, Vote of thanks and photographs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365760" y="5623560"/>
            <a:ext cx="2194560" cy="438912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57200" y="5696712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11:45 – 12:00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2560320" y="5623560"/>
            <a:ext cx="9235440" cy="4389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0D5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743200" y="5696712"/>
            <a:ext cx="8869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Breakfast takeaway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6583680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NIKCCIMA  ·  One Chamber · Two Chapters · One Bilateral Strategy  ·  October 2026 Launch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11155680" y="6583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1828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 ·  JOIN &amp; NEXT STEPS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43891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1F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Membership · Call to Action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20040" y="914400"/>
            <a:ext cx="187452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11480" y="1051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/ Startup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" y="14630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Directory, Academy, basic leads, mentorship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2286000" y="914400"/>
            <a:ext cx="187452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377440" y="1051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Bronze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377440" y="14630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One-Desk, basic leads, member-rate events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251960" y="914400"/>
            <a:ext cx="187452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4343400" y="1051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Silver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43400" y="14630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leads &amp; RFQ, priority matchmaking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217920" y="914400"/>
            <a:ext cx="187452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309360" y="1051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Gold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309360" y="14630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Desk, sector council eligibility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83880" y="914400"/>
            <a:ext cx="187452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275320" y="1051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275320" y="14630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Multi-user, dedicated relationship, Invest intros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0149840" y="914400"/>
            <a:ext cx="187452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381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10241280" y="10515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241280" y="1463040"/>
            <a:ext cx="1691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 framework, reciprocal visibility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57200" y="23317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D5C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7200" y="269748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Join as a Founding Verified Member — secure your place in the inaugural cohort.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7200" y="306324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Register for the Maiden Business Forum — hybrid Abuja (Chelsea Hotel) &amp; Nairobi.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7200" y="342900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Nominate sector priorities — tell us which Sector Council or corridor pilot to activate first.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379476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Engage your High Commission — invite commercial officers to co-create the 2026–27 calendar.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4160520"/>
            <a:ext cx="11247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Partner with us — banks, logistics providers, development partners under Two-Key governance.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365760" y="4709160"/>
            <a:ext cx="11430000" cy="1554480"/>
          </a:xfrm>
          <a:prstGeom prst="rect">
            <a:avLst/>
          </a:prstGeom>
          <a:solidFill>
            <a:srgbClr val="0B1F3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48640" y="48920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CHAMBER. TWO CHAPTERS. ONE BILATERAL STRATEGY. ONE GLOBAL SECRETARIAT.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48640" y="53035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7F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· Facilitate · Finance · Trade · Grow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548640" y="571500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Secretariat  ·  info@nikccima.org  ·  www.nikccima.org  ·  Abuja  ·  Nairobi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2064</Words>
  <Application>Microsoft Macintosh PowerPoint</Application>
  <PresentationFormat>Widescreen</PresentationFormat>
  <Paragraphs>297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NIKCCIMA Maiden Business Forum &amp; Formal Launch — Pitch Deck</dc:title>
  <dc:subject>Nigeria–Kenya Chamber of Commerce, Industry, Mines and Agriculture</dc:subject>
  <dc:creator>NIKCCIMA Global Secretariat</dc:creator>
  <cp:lastModifiedBy>Microsoft Office User</cp:lastModifiedBy>
  <cp:revision>3</cp:revision>
  <dcterms:created xsi:type="dcterms:W3CDTF">2026-09-12T18:54:24Z</dcterms:created>
  <dcterms:modified xsi:type="dcterms:W3CDTF">2026-10-04T14:11:17Z</dcterms:modified>
</cp:coreProperties>
</file>